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Roboto Slab"/>
      <p:regular r:id="rId69"/>
      <p:bold r:id="rId70"/>
    </p:embeddedFont>
    <p:embeddedFont>
      <p:font typeface="Montserrat SemiBold"/>
      <p:regular r:id="rId71"/>
      <p:bold r:id="rId72"/>
      <p:italic r:id="rId73"/>
      <p:boldItalic r:id="rId74"/>
    </p:embeddedFont>
    <p:embeddedFont>
      <p:font typeface="Roboto Medium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Roboto Mon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9" roundtripDataSignature="AMtx7mh3F0ZJdafd5+4rvlYsfZ2mvB8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17F775-F7D4-415A-A499-7254EAE1671C}">
  <a:tblStyle styleId="{6017F775-F7D4-415A-A499-7254EAE167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regular.fntdata"/><Relationship Id="rId94" Type="http://schemas.openxmlformats.org/officeDocument/2006/relationships/font" Target="fonts/HelveticaNeueLight-boldItalic.fntdata"/><Relationship Id="rId97" Type="http://schemas.openxmlformats.org/officeDocument/2006/relationships/font" Target="fonts/RobotoMono-italic.fntdata"/><Relationship Id="rId96" Type="http://schemas.openxmlformats.org/officeDocument/2006/relationships/font" Target="fonts/RobotoMono-bold.fntdata"/><Relationship Id="rId11" Type="http://schemas.openxmlformats.org/officeDocument/2006/relationships/slide" Target="slides/slide5.xml"/><Relationship Id="rId99" Type="http://customschemas.google.com/relationships/presentationmetadata" Target="metadata"/><Relationship Id="rId10" Type="http://schemas.openxmlformats.org/officeDocument/2006/relationships/slide" Target="slides/slide4.xml"/><Relationship Id="rId98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86" Type="http://schemas.openxmlformats.org/officeDocument/2006/relationships/font" Target="fonts/Montserrat-boldItalic.fntdata"/><Relationship Id="rId85" Type="http://schemas.openxmlformats.org/officeDocument/2006/relationships/font" Target="fonts/Montserrat-italic.fntdata"/><Relationship Id="rId88" Type="http://schemas.openxmlformats.org/officeDocument/2006/relationships/font" Target="fonts/HelveticaNeue-bold.fntdata"/><Relationship Id="rId87" Type="http://schemas.openxmlformats.org/officeDocument/2006/relationships/font" Target="fonts/HelveticaNeue-regular.fntdata"/><Relationship Id="rId89" Type="http://schemas.openxmlformats.org/officeDocument/2006/relationships/font" Target="fonts/HelveticaNeue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SemiBold-italic.fntdata"/><Relationship Id="rId72" Type="http://schemas.openxmlformats.org/officeDocument/2006/relationships/font" Target="fonts/MontserratSemiBold-bold.fntdata"/><Relationship Id="rId75" Type="http://schemas.openxmlformats.org/officeDocument/2006/relationships/font" Target="fonts/RobotoMedium-regular.fntdata"/><Relationship Id="rId74" Type="http://schemas.openxmlformats.org/officeDocument/2006/relationships/font" Target="fonts/MontserratSemiBold-boldItalic.fntdata"/><Relationship Id="rId77" Type="http://schemas.openxmlformats.org/officeDocument/2006/relationships/font" Target="fonts/RobotoMedium-italic.fntdata"/><Relationship Id="rId76" Type="http://schemas.openxmlformats.org/officeDocument/2006/relationships/font" Target="fonts/RobotoMedium-bold.fntdata"/><Relationship Id="rId79" Type="http://schemas.openxmlformats.org/officeDocument/2006/relationships/font" Target="fonts/Roboto-regular.fntdata"/><Relationship Id="rId78" Type="http://schemas.openxmlformats.org/officeDocument/2006/relationships/font" Target="fonts/RobotoMedium-boldItalic.fntdata"/><Relationship Id="rId71" Type="http://schemas.openxmlformats.org/officeDocument/2006/relationships/font" Target="fonts/MontserratSemiBold-regular.fntdata"/><Relationship Id="rId70" Type="http://schemas.openxmlformats.org/officeDocument/2006/relationships/font" Target="fonts/RobotoSlab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font" Target="fonts/RobotoSlab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756bc50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eb756bc50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756bc50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eb756bc50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b756bc50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b756bc50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b756bc50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b756bc50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b756bc50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eb756bc50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b756bc509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eb756bc509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b756bc509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b756bc509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b756bc50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b756bc50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b756bc509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eb756bc509_0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b756bc509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eb756bc509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b756bc5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eb756bc50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b756bc509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eb756bc50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b756bc50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b756bc50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b756bc50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b756bc50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b756bc509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b756bc509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b756bc509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b756bc509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b756bc509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eb756bc50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b756bc509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b756bc509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b756bc509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eb756bc509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b756bc509_0_9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eb756bc509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b756bc509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eb756bc509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756bc50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b756bc50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b756bc509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eb756bc509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b756bc509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b756bc509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b756bc509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b756bc509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b756bc509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b756bc509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b756bc509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eb756bc509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b756bc509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eb756bc509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b756bc509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eb756bc509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b756bc509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eb756bc509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b756bc509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eb756bc509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b756bc509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eb756bc509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b756bc50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eb756bc50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b756bc509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b756bc509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b756bc509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eb756bc509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b756bc509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b756bc509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b756bc509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eb756bc509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b756bc509_0_15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b756bc509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b756bc509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eb756bc509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b756bc509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eb756bc509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b756bc509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eb756bc509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b756bc509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b756bc509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b756bc509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eb756bc509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756bc50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eb756bc50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b756bc509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eb756bc509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b756bc509_0_17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b756bc509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b756bc509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eb756bc509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b756bc509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eb756bc509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b756bc509_0_20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eb756bc509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b756bc509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eb756bc509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b756bc509_0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eb756bc509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b756bc509_0_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eb756bc509_0_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b756bc509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eb756bc509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b756bc509_0_2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b756bc509_0_2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b756bc50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eb756bc50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b756bc509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eb756bc509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756bc509_0_2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eb756bc509_0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b756bc509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eb756bc509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756bc50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eb756bc50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756bc50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eb756bc50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756bc50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eb756bc50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" name="Google Shape;7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1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b756bc509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geb756bc509_0_6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geb756bc509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14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b756bc509_0_6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geb756bc509_0_6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geb756bc509_0_6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756bc509_0_117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geb756bc509_0_117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7" name="Google Shape;97;geb756bc509_0_1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geb756bc509_0_1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1">
  <p:cSld name="TITLE_1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b756bc509_0_166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geb756bc509_0_166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2" name="Google Shape;102;geb756bc509_0_16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geb756bc509_0_16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2">
  <p:cSld name="TITLE_1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b756bc509_0_199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geb756bc509_0_199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7" name="Google Shape;107;geb756bc509_0_19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geb756bc509_0_19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3">
  <p:cSld name="TITLE_18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756bc509_0_225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geb756bc509_0_225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2" name="Google Shape;112;geb756bc509_0_2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geb756bc509_0_2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4">
  <p:cSld name="TITLE_1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b756bc509_0_249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" name="Google Shape;116;geb756bc509_0_249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7" name="Google Shape;117;geb756bc509_0_24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geb756bc509_0_24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8">
  <p:cSld name="TITLE_9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7">
  <p:cSld name="TITLE_8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9">
  <p:cSld name="TITLE_10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0">
  <p:cSld name="TITLE_1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mysql.wisborg.dk/2018/07/28/which-character-set-should-you-use-in-mysql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hyperlink" Target="https://dev.mysql.com/doc/refman/8.0/en/data-types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hyperlink" Target="https://stackoverflow.com/questions/3744209/mysql-stored-procedure-vs-function-which-would-i-use-when/13510102#13510102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Relationship Id="rId4" Type="http://schemas.openxmlformats.org/officeDocument/2006/relationships/image" Target="../media/image3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Week 3 Recap</a:t>
            </a:r>
            <a:endParaRPr/>
          </a:p>
        </p:txBody>
      </p:sp>
      <p:sp>
        <p:nvSpPr>
          <p:cNvPr id="124" name="Google Shape;124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b756bc509_0_48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Built-in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eb756bc509_0_48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SELECT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LEFT(), XTRIM(), SUBSTRING(), SUBSTRING_INDEX()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 SELECT *, </a:t>
            </a: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5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b="1" sz="19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000"/>
              <a:buFont typeface="Montserrat"/>
              <a:buChar char="●"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eb756bc509_0_4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756bc509_0_49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eb756bc509_0_4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eb756bc509_0_495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756bc509_0_50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eb756bc509_0_5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eb756bc509_0_50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b756bc509_0_5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Model</a:t>
            </a:r>
            <a:endParaRPr/>
          </a:p>
        </p:txBody>
      </p:sp>
      <p:sp>
        <p:nvSpPr>
          <p:cNvPr id="214" name="Google Shape;214;geb756bc509_0_5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756bc509_0_134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100">
                <a:solidFill>
                  <a:srgbClr val="2DC5FA"/>
                </a:solidFill>
              </a:rPr>
              <a:t>DataBase model/Diagram (ERD)</a:t>
            </a:r>
            <a:endParaRPr b="1" sz="2100">
              <a:solidFill>
                <a:srgbClr val="2DC5FA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DC5FA"/>
                </a:solidFill>
              </a:rPr>
              <a:t>Entity Relationship Diagram</a:t>
            </a:r>
            <a:endParaRPr b="1" sz="1400">
              <a:solidFill>
                <a:srgbClr val="2DC5FA"/>
              </a:solidFill>
            </a:endParaRPr>
          </a:p>
        </p:txBody>
      </p:sp>
      <p:pic>
        <p:nvPicPr>
          <p:cNvPr id="220" name="Google Shape;220;geb756bc509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b756bc509_0_11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LINKING TABLES: PRIMARY AND FOREIGN KEY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eb756bc509_0_11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eb756bc509_0_119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PRIMARY KEY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identifier for every row of in a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consists of a single or multiple columns of the table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TABLE must have a PRIMARY KEY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FOREIGN KEY: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key column to link two tables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common column of another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serves to enforce data consistency, as you can add rows to the child table if they are not defined in the parent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b756bc509_0_119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PRIMARY AND FOREIGN KEY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b756bc509_0_119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geb756bc509_0_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138" y="1455775"/>
            <a:ext cx="6175719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b756bc509_0_5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sp>
        <p:nvSpPr>
          <p:cNvPr id="240" name="Google Shape;240;geb756bc509_0_5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geb756bc509_0_581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46" name="Google Shape;246;geb756bc509_0_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eb756bc509_0_581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b756bc509_0_581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eb756bc509_0_581"/>
          <p:cNvSpPr txBox="1"/>
          <p:nvPr/>
        </p:nvSpPr>
        <p:spPr>
          <a:xfrm>
            <a:off x="632526" y="2016925"/>
            <a:ext cx="2718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eb756bc509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b756bc509_0_5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b756bc509_0_5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b756bc509_0_581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eb756bc509_0_581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eb756bc509_0_581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eb756bc509_0_5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eb756bc509_0_581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b756bc509_0_65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eb756bc509_0_6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eb756bc509_0_65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eb756bc509_0_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130" name="Google Shape;130;geb756bc509_0_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" name="Google Shape;131;geb756bc509_0_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2" name="Google Shape;132;geb756bc509_0_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133" name="Google Shape;133;geb756bc509_0_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4" name="Google Shape;134;geb756bc509_0_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135" name="Google Shape;135;geb756bc5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eb756bc50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eb756bc50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eb756bc509_0_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b756bc509_0_7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eb756bc509_0_7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geb756bc509_0_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eb756bc509_0_7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b756bc509_0_7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eb756bc509_0_7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eb756bc509_0_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eb756bc509_0_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50" y="1384173"/>
            <a:ext cx="5920264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756bc509_0_73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eb756bc509_0_7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eb756bc509_0_7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eb756bc509_0_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800" y="1280050"/>
            <a:ext cx="6365183" cy="34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b756bc509_0_737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eb756bc509_0_7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eb756bc509_0_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b756bc509_0_7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00" y="1240375"/>
            <a:ext cx="6387695" cy="34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756bc509_0_8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Subqueries</a:t>
            </a:r>
            <a:endParaRPr/>
          </a:p>
        </p:txBody>
      </p:sp>
      <p:sp>
        <p:nvSpPr>
          <p:cNvPr id="302" name="Google Shape;302;geb756bc509_0_8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b756bc509_0_80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eb756bc509_0_80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eb756bc509_0_80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 that used by another query (without saving the output)</a:t>
            </a:r>
            <a:endParaRPr b="1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Rules: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b756bc509_0_87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eb756bc509_0_8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eb756bc509_0_87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borrowed amount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higher than the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amount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b756bc509_0_87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eb756bc509_0_8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eb756bc509_0_87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756bc509_0_94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eb756bc509_0_944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geb756bc509_0_94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b756bc509_0_9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eb756bc509_0_9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eb756bc509_0_9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</a:t>
            </a:r>
            <a:r>
              <a:rPr b="0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that you use often, and you want to store.</a:t>
            </a:r>
            <a:endParaRPr b="0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MySQL removes the temporary table automatically when the session ends or the connection is terminated. </a:t>
            </a:r>
            <a:endParaRPr b="1" sz="26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b756bc509_0_6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" name="Google Shape;144;geb756bc509_0_67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145" name="Google Shape;145;geb756bc509_0_67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6" name="Google Shape;146;geb756bc509_0_67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" name="Google Shape;147;geb756bc509_0_67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b756bc509_0_9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eb756bc509_0_9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eb756bc509_0_9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b756bc509_0_1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</a:rPr>
              <a:t>Views</a:t>
            </a:r>
            <a:endParaRPr>
              <a:solidFill>
                <a:srgbClr val="2DC5FA"/>
              </a:solidFill>
            </a:endParaRPr>
          </a:p>
        </p:txBody>
      </p:sp>
      <p:sp>
        <p:nvSpPr>
          <p:cNvPr id="350" name="Google Shape;350;geb756bc509_0_11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b756bc509_0_9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Create View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eb756bc509_0_9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eb756bc509_0_96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2DC5FA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view is a virtual table based on the result-set of an SQL statement.</a:t>
            </a:r>
            <a:endParaRPr b="1" sz="2450">
              <a:solidFill>
                <a:srgbClr val="2DC5F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077A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077A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view_name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column_list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select_statement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CASCADED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2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b756bc509_0_12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DDL</a:t>
            </a:r>
            <a:endParaRPr/>
          </a:p>
        </p:txBody>
      </p:sp>
      <p:sp>
        <p:nvSpPr>
          <p:cNvPr id="363" name="Google Shape;363;geb756bc509_0_12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b756bc509_0_14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eb756bc509_0_14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eb756bc509_0_14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MySQL database is basically a collection of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database can be created with the command: CREATE DATABASE name: Ex: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DATABASE IF NOT EXISTS books;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b756bc509_0_14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COLLATION AND CHARACTER SET 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eb756bc509_0_14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eb756bc509_0_14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 new database needs to be defined using a: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set: which are the allowed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Collation: the combinations rules of the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common character set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for which the best collation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utf8mb4_0900_ai_ci;</a:t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 utf8mb4 COLLATE utf8mb4_0900_ai_ci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Read here for more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b756bc509_0_14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eb756bc509_0_14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eb756bc509_0_1421"/>
          <p:cNvSpPr txBox="1"/>
          <p:nvPr/>
        </p:nvSpPr>
        <p:spPr>
          <a:xfrm>
            <a:off x="768350" y="1539450"/>
            <a:ext cx="6972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syntax to create a table is: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CREATE TABLE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 IF NO EXISTS ] table_name (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colname1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colname2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colname3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[IF NOT EXISTS] is optional and  [options] can be any of: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AUTO_INCREMENT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b756bc509_0_12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DATA TYPES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eb756bc509_0_12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geb756bc509_0_1266"/>
          <p:cNvPicPr preferRelativeResize="0"/>
          <p:nvPr/>
        </p:nvPicPr>
        <p:blipFill rotWithShape="1">
          <a:blip r:embed="rId4">
            <a:alphaModFix/>
          </a:blip>
          <a:srcRect b="20331" l="0" r="0" t="0"/>
          <a:stretch/>
        </p:blipFill>
        <p:spPr>
          <a:xfrm>
            <a:off x="1580400" y="1521875"/>
            <a:ext cx="5259050" cy="25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eb756bc509_0_1266"/>
          <p:cNvSpPr txBox="1"/>
          <p:nvPr/>
        </p:nvSpPr>
        <p:spPr>
          <a:xfrm>
            <a:off x="2952025" y="4217925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Full data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b756bc509_0_1491"/>
          <p:cNvSpPr txBox="1"/>
          <p:nvPr/>
        </p:nvSpPr>
        <p:spPr>
          <a:xfrm>
            <a:off x="634850" y="6039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50">
                <a:solidFill>
                  <a:srgbClr val="2DC5FA"/>
                </a:solidFill>
                <a:highlight>
                  <a:srgbClr val="FFFFFF"/>
                </a:highlight>
              </a:rPr>
              <a:t>ALTER TABLE Statement</a:t>
            </a:r>
            <a:endParaRPr sz="3150">
              <a:solidFill>
                <a:srgbClr val="2DC5F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geb756bc509_0_14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eb756bc509_0_1491"/>
          <p:cNvSpPr txBox="1"/>
          <p:nvPr/>
        </p:nvSpPr>
        <p:spPr>
          <a:xfrm>
            <a:off x="689525" y="1105900"/>
            <a:ext cx="6972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tbl_name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partition_options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table_options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FULLTEXT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SPATIAL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reference_definition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expr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ENFORCED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ENFORCED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expr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VISIBLE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INVISIBLE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300" u="none" cap="none" strike="noStrike">
                <a:solidFill>
                  <a:srgbClr val="000000"/>
                </a:solidFill>
              </a:rPr>
              <a:t> </a:t>
            </a:r>
            <a:endParaRPr b="1" i="0" sz="13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b756bc509_0_150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50">
                <a:solidFill>
                  <a:srgbClr val="2DC5FA"/>
                </a:solidFill>
                <a:highlight>
                  <a:srgbClr val="FFFFFF"/>
                </a:highlight>
              </a:rPr>
              <a:t>ALTER TABLE Statement Cont.</a:t>
            </a:r>
            <a:endParaRPr sz="3150">
              <a:solidFill>
                <a:srgbClr val="2DC5F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geb756bc509_0_15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eb756bc509_0_1501"/>
          <p:cNvSpPr txBox="1"/>
          <p:nvPr/>
        </p:nvSpPr>
        <p:spPr>
          <a:xfrm>
            <a:off x="768350" y="1539450"/>
            <a:ext cx="64443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table_options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VISIBLE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INVISIBLE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CHANGE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charset_name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collation_name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CONVERT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charset_name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collation_name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KEYS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DISCARD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fk_symbol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FORCE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LOCK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SHARED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EXCLUSIVE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MODIFY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new_col_name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old_index_name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new_index_name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new_tbl_name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WITHOUT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756bc509_0_19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153" name="Google Shape;153;geb756bc509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b756bc509_0_15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</a:t>
            </a:r>
            <a:endParaRPr/>
          </a:p>
        </p:txBody>
      </p:sp>
      <p:sp>
        <p:nvSpPr>
          <p:cNvPr id="412" name="Google Shape;412;geb756bc509_0_15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b756bc509_0_13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INSERT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eb756bc509_0_13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geb756bc509_0_13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900"/>
              <a:buFont typeface="Roboto"/>
              <a:buChar char="●"/>
            </a:pPr>
            <a:r>
              <a:rPr b="1" i="0" lang="en" sz="19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1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1" i="0" sz="1800" u="none" cap="none" strike="noStrike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inside the list should be provided in the same order as the columns.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types should match the column types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756bc509_0_133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LOAD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eb756bc509_0_13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eb756bc509_0_133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add data from a local file into a table: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LOCAL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INFILE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6699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'/path/pet.txt'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pet</a:t>
            </a:r>
            <a:r>
              <a:rPr b="0" i="0" lang="en" sz="1650" u="none" cap="none" strike="noStrike">
                <a:solidFill>
                  <a:srgbClr val="999999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Pay attention to the field separator!   By default, the field separator is a tab ‘\t’.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b756bc509_0_13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eb756bc509_0_134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eb756bc509_0_13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db.table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b756bc509_0_151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eb756bc509_0_1512"/>
          <p:cNvSpPr txBox="1"/>
          <p:nvPr>
            <p:ph idx="2" type="title"/>
          </p:nvPr>
        </p:nvSpPr>
        <p:spPr>
          <a:xfrm>
            <a:off x="1944575" y="3207850"/>
            <a:ext cx="71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Stored procedures and functions.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geb756bc509_0_151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b756bc509_0_167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STORED PROCEDURES: DEFINITION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eb756bc509_0_16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geb756bc509_0_1673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stored procedure is a set of SQL statements that can be stored in the server or in a local sql file.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Stored procedures usually contain repetitive queries.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Stored routines may call other stored procedures.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b756bc509_0_16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eb756bc509_0_16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geb756bc509_0_1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8138" y="1384175"/>
            <a:ext cx="5746016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b756bc509_0_168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NOTES: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eb756bc509_0_16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eb756bc509_0_1685"/>
          <p:cNvSpPr txBox="1"/>
          <p:nvPr/>
        </p:nvSpPr>
        <p:spPr>
          <a:xfrm>
            <a:off x="707225" y="2055025"/>
            <a:ext cx="7758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MySQL Stored procedure arguments can have three modes: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IN: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argument is an input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stored procedure returns a final output in the argument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INOUT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argument  is used as INPUT and OUTPUT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store the value returned by the procedure, </a:t>
            </a: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pass a ‘session variable’ appending and “@” to the variable name</a:t>
            </a: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execute the procedure </a:t>
            </a:r>
            <a:endParaRPr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procedure_name(@variable)</a:t>
            </a:r>
            <a:endParaRPr b="1" i="0" sz="15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b756bc509_0_169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EXAMPLES.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eb756bc509_0_16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eb756bc509_0_1691"/>
          <p:cNvSpPr txBox="1"/>
          <p:nvPr/>
        </p:nvSpPr>
        <p:spPr>
          <a:xfrm>
            <a:off x="707225" y="1521625"/>
            <a:ext cx="77580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want to create a stored procedure that returns the number of rows in a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DELIMITER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//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CREATE PROCEDURE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number_of_rows_proc ( </a:t>
            </a: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param1 </a:t>
            </a:r>
            <a:r>
              <a:rPr b="0" i="0" lang="en" sz="1400" u="none" cap="none" strike="noStrike">
                <a:solidFill>
                  <a:srgbClr val="83468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INT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BEGIN</a:t>
            </a:r>
            <a:endParaRPr b="0" i="0" sz="1400" u="none" cap="none" strike="noStrike">
              <a:solidFill>
                <a:srgbClr val="0077A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count(*) into param1 </a:t>
            </a: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bank.account;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END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//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DELIMITER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// Calling the procedure 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CALL number_of_rows_proc(@x);</a:t>
            </a:r>
            <a:endParaRPr b="1" i="0" sz="1400" u="none" cap="none" strike="noStrike">
              <a:solidFill>
                <a:srgbClr val="2DC5F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 @x</a:t>
            </a:r>
            <a:endParaRPr b="1" i="0" sz="1400" u="none" cap="none" strike="noStrike">
              <a:solidFill>
                <a:srgbClr val="2DC5F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b756bc509_0_16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eb756bc509_0_16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geb756bc509_0_16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sets of commands that we want to use frequently.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function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function_name(var type)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returns type deterministic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print_function (x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deterministic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concat(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'Iron'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x, 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'!'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print_function(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'hack'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b756bc509_0_272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sp>
        <p:nvSpPr>
          <p:cNvPr id="159" name="Google Shape;159;geb756bc509_0_272"/>
          <p:cNvSpPr txBox="1"/>
          <p:nvPr/>
        </p:nvSpPr>
        <p:spPr>
          <a:xfrm>
            <a:off x="798125" y="1517425"/>
            <a:ext cx="75675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&lt;&gt;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b756bc509_0_17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PROCEDURES                        VS                  FUNCTIONS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eb756bc509_0_17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geb756bc509_0_1703"/>
          <p:cNvSpPr txBox="1"/>
          <p:nvPr/>
        </p:nvSpPr>
        <p:spPr>
          <a:xfrm>
            <a:off x="707225" y="1597825"/>
            <a:ext cx="3841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call them you need ‘CALL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have: inputs, outputs, in-outputs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perform several operations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geb756bc509_0_1703"/>
          <p:cNvSpPr txBox="1"/>
          <p:nvPr/>
        </p:nvSpPr>
        <p:spPr>
          <a:xfrm>
            <a:off x="4822025" y="1597825"/>
            <a:ext cx="3841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call them without ‘CALL’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have: inputs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 a single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MUST contain a RETURN clause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geb756bc509_0_1703"/>
          <p:cNvSpPr txBox="1"/>
          <p:nvPr/>
        </p:nvSpPr>
        <p:spPr>
          <a:xfrm>
            <a:off x="1163575" y="4098925"/>
            <a:ext cx="7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Procedures vs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b756bc509_0_177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geb756bc509_0_177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SELECT CASE statement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geb756bc509_0_1770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b756bc509_0_177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CASE STATEMENTS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geb756bc509_0_17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eb756bc509_0_177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statements are a way to replace the column values by new values</a:t>
            </a:r>
            <a:endParaRPr b="1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(ONLY WHEN DISPLAYED, not in the table)</a:t>
            </a:r>
            <a:endParaRPr b="1" i="0" sz="19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b756bc509_0_178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USING CASE STATEMENTS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eb756bc509_0_178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geb756bc509_0_178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loan_id, account_id ,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“A” THEN “Good - Contract finished”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“B” THEN “Defaulter - Contract finished”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“C” THEN “Good - Contract running”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 “In debt - Contract running”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AS “Status_Description”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bank.loan;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b756bc509_0_200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geb756bc509_0_200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Python with 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geb756bc509_0_200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b756bc509_0_20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LIBRARY LOADING and creating Connection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geb756bc509_0_20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eb756bc509_0_20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install the required libraries (Conda or pip)</a:t>
            </a:r>
            <a:endParaRPr b="1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PyMySQL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the required libraries:</a:t>
            </a:r>
            <a:endParaRPr b="1" i="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sqlalchemy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To get the password without showing the input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getpass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getpass()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create the connection between Python and SQL:</a:t>
            </a:r>
            <a:endParaRPr b="1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connection_string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'mysql+pymysql://root:'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'@localhost/bank'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create_engine(connection_string)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b756bc509_0_20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geb756bc509_0_20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geb756bc509_0_20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result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engine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7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* FROM loan'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result: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(row)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rows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result]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DataFrame(rows)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b756bc509_0_20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geb756bc509_0_20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geb756bc509_0_20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"DROP DATABASE IF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"CREATE DATABASE IF NOT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"USE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b756bc509_0_20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geb756bc509_0_20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eb756bc509_0_20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import your queries into Pandas!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order_id as "OrderID", account_id as "AccountID", bank_to as "DestinationBank", amount  as "Amount"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bank.order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= "SIPO"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100'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engine)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b756bc509_0_225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geb756bc509_0_225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Storage and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Google Shape;547;geb756bc509_0_2259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b756bc509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eb756bc509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eb756bc509_0_27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eb756bc509_0_2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eb756bc509_0_226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flow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geb756bc509_0_22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b756bc509_0_2271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geb756bc509_0_2271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eb756bc509_0_2271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geb756bc509_0_2271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eb756bc509_0_2271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geb756bc509_0_2271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7" name="Google Shape;567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eb756bc509_0_2271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geb756bc509_0_2271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0" name="Google Shape;570;geb756bc509_0_22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eb756bc509_0_2271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eb756bc509_0_2271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b756bc509_0_2289"/>
          <p:cNvSpPr txBox="1"/>
          <p:nvPr/>
        </p:nvSpPr>
        <p:spPr>
          <a:xfrm>
            <a:off x="585600" y="7570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Topic Name  | 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Graph Details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9" name="Google Shape;579;geb756bc509_0_2289"/>
          <p:cNvGraphicFramePr/>
          <p:nvPr/>
        </p:nvGraphicFramePr>
        <p:xfrm>
          <a:off x="356400" y="346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{6017F775-F7D4-415A-A499-7254EAE1671C}</a:tableStyleId>
              </a:tblPr>
              <a:tblGrid>
                <a:gridCol w="1699125"/>
                <a:gridCol w="3353900"/>
                <a:gridCol w="3393900"/>
              </a:tblGrid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Parameter</a:t>
                      </a:r>
                      <a:endParaRPr b="1"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OLTP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OLAP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Transaction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Large number of short transactions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Small number of long transactions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Complex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79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Processing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small amounts of data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large amounts of data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Updates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Frequent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Infrequent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Epoch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Current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Historical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55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Tables are normalized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Denormalized for simplicity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Purpose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Faster data storage and retrieval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mining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b756bc509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eb756bc509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eb756bc509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756bc509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with Group By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eb756bc509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eb756bc509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compute aggregated values by group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status;</a:t>
            </a:r>
            <a:endParaRPr b="1" sz="200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b756bc509_0_41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eb756bc509_0_41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eb756bc509_0_4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